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  <p:sldId id="276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0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7FF"/>
    <a:srgbClr val="FF6201"/>
    <a:srgbClr val="FE8602"/>
    <a:srgbClr val="D68B1C"/>
    <a:srgbClr val="321700"/>
    <a:srgbClr val="2BA395"/>
    <a:srgbClr val="BD830F"/>
    <a:srgbClr val="602B00"/>
    <a:srgbClr val="FF6969"/>
    <a:srgbClr val="9A4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>
        <p:scale>
          <a:sx n="76" d="100"/>
          <a:sy n="76" d="100"/>
        </p:scale>
        <p:origin x="-1206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D804F-DEEE-46CD-9A48-541A0A07EF4D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F8F1-E900-481D-8042-AE917B181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8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5195" y="1138425"/>
            <a:ext cx="7177135" cy="763525"/>
          </a:xfrm>
          <a:effectLst/>
        </p:spPr>
        <p:txBody>
          <a:bodyPr>
            <a:normAutofit/>
          </a:bodyPr>
          <a:lstStyle>
            <a:lvl1pPr algn="r">
              <a:defRPr sz="3600">
                <a:solidFill>
                  <a:srgbClr val="2597FF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5195" y="1901950"/>
            <a:ext cx="717713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2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985720"/>
            <a:ext cx="8093364" cy="610820"/>
          </a:xfrm>
        </p:spPr>
        <p:txBody>
          <a:bodyPr>
            <a:normAutofit/>
          </a:bodyPr>
          <a:lstStyle>
            <a:lvl1pPr algn="r">
              <a:defRPr sz="3600">
                <a:solidFill>
                  <a:srgbClr val="2597FF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749246"/>
            <a:ext cx="8093365" cy="4581150"/>
          </a:xfrm>
        </p:spPr>
        <p:txBody>
          <a:bodyPr/>
          <a:lstStyle>
            <a:lvl1pPr algn="l">
              <a:defRPr sz="2800">
                <a:solidFill>
                  <a:schemeClr val="tx2">
                    <a:lumMod val="75000"/>
                  </a:schemeClr>
                </a:solidFill>
              </a:defRPr>
            </a:lvl1pPr>
            <a:lvl2pPr algn="l"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 algn="l"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 algn="l"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 algn="l"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689" y="527605"/>
            <a:ext cx="641361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2597FF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689" y="1291129"/>
            <a:ext cx="6413610" cy="4733855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985720"/>
            <a:ext cx="8229600" cy="684885"/>
          </a:xfrm>
        </p:spPr>
        <p:txBody>
          <a:bodyPr>
            <a:normAutofit/>
          </a:bodyPr>
          <a:lstStyle>
            <a:lvl1pPr algn="r">
              <a:defRPr sz="3600">
                <a:solidFill>
                  <a:srgbClr val="2597FF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986" y="1748634"/>
            <a:ext cx="4123035" cy="571629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rgbClr val="2597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986" y="2359454"/>
            <a:ext cx="4123035" cy="3493173"/>
          </a:xfrm>
        </p:spPr>
        <p:txBody>
          <a:bodyPr/>
          <a:lstStyle>
            <a:lvl1pPr algn="l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l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l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l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l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0022" y="1748635"/>
            <a:ext cx="4106566" cy="571630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rgbClr val="2597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80021" y="2359455"/>
            <a:ext cx="4106566" cy="3493173"/>
          </a:xfrm>
        </p:spPr>
        <p:txBody>
          <a:bodyPr/>
          <a:lstStyle>
            <a:lvl1pPr algn="l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l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l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l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l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template.net/?utm_source=ppt&amp;utm_medium=logo&amp;utm_term=thanksgiving&amp;utm_content=0056&amp;utm_campaign=pp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template.net/?utm_source=ppt&amp;utm_medium=logo&amp;utm_term=thanksgiving&amp;utm_content=0056&amp;utm_campaign=pp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Are-courses-on-Udemy-good" TargetMode="External"/><Relationship Id="rId2" Type="http://schemas.openxmlformats.org/officeDocument/2006/relationships/hyperlink" Target="https://www.quora.com/Does-Udemy-show-different-prices-of-the-same-courses-on-different-account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template.net/?utm_source=ppt&amp;utm_medium=logo&amp;utm_term=thanksgiving&amp;utm_content=0056&amp;utm_campaign=pp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template.net/?utm_source=ppt&amp;utm_medium=logo&amp;utm_term=thanksgiving&amp;utm_content=0056&amp;utm_campaign=pp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7900" y="833015"/>
            <a:ext cx="7024430" cy="916230"/>
          </a:xfrm>
        </p:spPr>
        <p:txBody>
          <a:bodyPr>
            <a:noAutofit/>
          </a:bodyPr>
          <a:lstStyle/>
          <a:p>
            <a:r>
              <a:rPr lang="en-US" dirty="0" smtClean="0"/>
              <a:t>Features study of MOOC portals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7900" y="1749245"/>
            <a:ext cx="7024429" cy="763525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Picture 2" descr="E:\cloud\drive\websites\ppttemplate\ppt\logo-ppttemplat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74" y="6531587"/>
            <a:ext cx="1161288" cy="25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Pluralsight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Pluralsight</a:t>
            </a:r>
            <a:r>
              <a:rPr lang="en-US" sz="2000" dirty="0" smtClean="0"/>
              <a:t> uses Item Response Theory for evaluating skill level competency.</a:t>
            </a:r>
          </a:p>
          <a:p>
            <a:r>
              <a:rPr lang="en-US" sz="2000" dirty="0" smtClean="0"/>
              <a:t>The machine learning model updates itself by using the data collected over time.</a:t>
            </a:r>
            <a:endParaRPr lang="en-IN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32" y="3429000"/>
            <a:ext cx="614362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2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</a:t>
            </a:r>
            <a:r>
              <a:rPr lang="en-US" dirty="0" err="1" smtClean="0"/>
              <a:t>Personalisation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Personalised</a:t>
            </a:r>
            <a:r>
              <a:rPr lang="en-US" dirty="0" smtClean="0"/>
              <a:t> Learning paths created by experts  via face to face or telephonic consultation.</a:t>
            </a:r>
          </a:p>
          <a:p>
            <a:r>
              <a:rPr lang="en-US" dirty="0" smtClean="0"/>
              <a:t>Progress tracker,</a:t>
            </a:r>
          </a:p>
          <a:p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5" y="3366194"/>
            <a:ext cx="44100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120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Plural Sight LMS Architecture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159000"/>
            <a:ext cx="68389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62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edx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5050" y="2040162"/>
            <a:ext cx="5111750" cy="2318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All courses are free to try ,pay whenever a certificate is required.</a:t>
            </a:r>
          </a:p>
          <a:p>
            <a:endParaRPr lang="en-US" dirty="0"/>
          </a:p>
          <a:p>
            <a:r>
              <a:rPr lang="en-US" dirty="0" smtClean="0"/>
              <a:t>Subjects are offered by teachers from reputed universities across the globe.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4381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461" y="1600200"/>
            <a:ext cx="213407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14" y="1600200"/>
            <a:ext cx="221337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02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Edx</a:t>
            </a:r>
            <a:r>
              <a:rPr lang="en-US" dirty="0" smtClean="0"/>
              <a:t> has a visually clear </a:t>
            </a:r>
            <a:r>
              <a:rPr lang="en-US" dirty="0" err="1" smtClean="0"/>
              <a:t>fliter</a:t>
            </a:r>
            <a:r>
              <a:rPr lang="en-US" dirty="0" smtClean="0"/>
              <a:t> with all the available options listed </a:t>
            </a:r>
            <a:r>
              <a:rPr lang="en-US" dirty="0" err="1" smtClean="0"/>
              <a:t>sideways,unlike</a:t>
            </a:r>
            <a:r>
              <a:rPr lang="en-US" dirty="0" smtClean="0"/>
              <a:t> a drop down where the user is supposed to search for a course each time.</a:t>
            </a:r>
          </a:p>
          <a:p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03" y="1600200"/>
            <a:ext cx="274959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558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Micromasters</a:t>
            </a:r>
            <a:r>
              <a:rPr lang="en-US" dirty="0" smtClean="0"/>
              <a:t> Certificate – Series of master level courses.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Professional Certificate – Certificates which are </a:t>
            </a:r>
            <a:r>
              <a:rPr lang="en-US" dirty="0" err="1" smtClean="0"/>
              <a:t>recognised</a:t>
            </a:r>
            <a:r>
              <a:rPr lang="en-US" dirty="0" smtClean="0"/>
              <a:t> by companies.</a:t>
            </a:r>
          </a:p>
          <a:p>
            <a:r>
              <a:rPr lang="en-US" dirty="0" smtClean="0"/>
              <a:t>Suitable for professionals who are </a:t>
            </a:r>
            <a:r>
              <a:rPr lang="en-US" dirty="0" err="1" smtClean="0"/>
              <a:t>upskilling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Xseries</a:t>
            </a:r>
            <a:r>
              <a:rPr lang="en-US" dirty="0" smtClean="0"/>
              <a:t> </a:t>
            </a:r>
            <a:r>
              <a:rPr lang="en-US" dirty="0" err="1" smtClean="0"/>
              <a:t>Certific</a:t>
            </a:r>
            <a:r>
              <a:rPr lang="en-US" dirty="0" smtClean="0"/>
              <a:t> -  designed to give user an </a:t>
            </a:r>
            <a:r>
              <a:rPr lang="en-US" dirty="0" err="1" smtClean="0"/>
              <a:t>indepth</a:t>
            </a:r>
            <a:r>
              <a:rPr lang="en-US" dirty="0" smtClean="0"/>
              <a:t> </a:t>
            </a:r>
            <a:r>
              <a:rPr lang="en-US" dirty="0"/>
              <a:t>u</a:t>
            </a:r>
            <a:r>
              <a:rPr lang="en-US" dirty="0" smtClean="0"/>
              <a:t>nderstanding of skills.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2018616"/>
            <a:ext cx="5111750" cy="236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1776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University Credit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/>
              <a:t>Edx</a:t>
            </a:r>
            <a:r>
              <a:rPr lang="en-US" sz="1800" dirty="0" smtClean="0"/>
              <a:t> allows people to earn a degree from </a:t>
            </a:r>
            <a:r>
              <a:rPr lang="en-US" sz="1800" dirty="0" err="1" smtClean="0"/>
              <a:t>recognised</a:t>
            </a:r>
            <a:r>
              <a:rPr lang="en-US" sz="1800" dirty="0" smtClean="0"/>
              <a:t> university self paced.</a:t>
            </a:r>
            <a:endParaRPr lang="en-IN" sz="18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656909"/>
            <a:ext cx="5111750" cy="3085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2770"/>
            <a:ext cx="27432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63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Edx</a:t>
            </a:r>
            <a:r>
              <a:rPr lang="en-US" dirty="0" smtClean="0"/>
              <a:t> Reviews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/>
              <a:t>Edx</a:t>
            </a:r>
            <a:r>
              <a:rPr lang="en-US" sz="1600" dirty="0" smtClean="0"/>
              <a:t> has a section in its own </a:t>
            </a:r>
            <a:r>
              <a:rPr lang="en-US" sz="1600" dirty="0" err="1" smtClean="0"/>
              <a:t>site,which</a:t>
            </a:r>
            <a:r>
              <a:rPr lang="en-US" sz="1600" dirty="0" smtClean="0"/>
              <a:t> is </a:t>
            </a:r>
            <a:r>
              <a:rPr lang="en-US" sz="1600" dirty="0" err="1" smtClean="0"/>
              <a:t>edx</a:t>
            </a:r>
            <a:r>
              <a:rPr lang="en-US" sz="1600" dirty="0" smtClean="0"/>
              <a:t> learner </a:t>
            </a:r>
            <a:r>
              <a:rPr lang="en-US" sz="1600" dirty="0" err="1" smtClean="0"/>
              <a:t>stories,where</a:t>
            </a:r>
            <a:r>
              <a:rPr lang="en-US" sz="1600" dirty="0" smtClean="0"/>
              <a:t> users who have enrolled into different courses have given feedback about how the course helped them to achieve more in their profession.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This initiative by </a:t>
            </a:r>
            <a:r>
              <a:rPr lang="en-US" sz="1600" dirty="0" err="1" smtClean="0"/>
              <a:t>edx</a:t>
            </a:r>
            <a:r>
              <a:rPr lang="en-US" sz="1600" dirty="0" smtClean="0"/>
              <a:t> gives user more confidence about enrolling into their courses.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endParaRPr lang="en-IN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70" y="500063"/>
            <a:ext cx="4992930" cy="415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229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High </a:t>
            </a:r>
            <a:r>
              <a:rPr lang="en-US" dirty="0" err="1" smtClean="0"/>
              <a:t>schoolers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For students who are about to join college can take courses offered by </a:t>
            </a:r>
            <a:r>
              <a:rPr lang="en-US" sz="1800" dirty="0" err="1" smtClean="0"/>
              <a:t>edx</a:t>
            </a:r>
            <a:r>
              <a:rPr lang="en-US" sz="1800" dirty="0" smtClean="0"/>
              <a:t> to bridge gap between high school syllabus to ones which are offered in college.</a:t>
            </a:r>
          </a:p>
          <a:p>
            <a:endParaRPr lang="en-IN" sz="18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1577689"/>
            <a:ext cx="5111750" cy="324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42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833015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 err="1"/>
              <a:t>Coursera</a:t>
            </a:r>
            <a:r>
              <a:rPr lang="en-US" dirty="0"/>
              <a:t> –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901950"/>
            <a:ext cx="7940661" cy="4428443"/>
          </a:xfrm>
        </p:spPr>
        <p:txBody>
          <a:bodyPr/>
          <a:lstStyle/>
          <a:p>
            <a:r>
              <a:rPr lang="en-US" dirty="0"/>
              <a:t>Courses in </a:t>
            </a:r>
            <a:r>
              <a:rPr lang="en-US" dirty="0" err="1"/>
              <a:t>coursera</a:t>
            </a:r>
            <a:r>
              <a:rPr lang="en-US" dirty="0"/>
              <a:t> are offered by professors of reputed universities worldwide.</a:t>
            </a:r>
          </a:p>
          <a:p>
            <a:r>
              <a:rPr lang="en-US" dirty="0"/>
              <a:t>Courses are split to Courses, </a:t>
            </a:r>
            <a:r>
              <a:rPr lang="en-US" dirty="0" err="1"/>
              <a:t>Specialisation</a:t>
            </a:r>
            <a:r>
              <a:rPr lang="en-US" dirty="0"/>
              <a:t>, Certificate, Degree &amp; Master Track. Each with appropriate pricing.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2" descr="E:\cloud\drive\websites\ppttemplate\ppt\logo-ppttemplat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74" y="6531587"/>
            <a:ext cx="1161288" cy="25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Edx</a:t>
            </a:r>
            <a:r>
              <a:rPr lang="en-US" dirty="0" smtClean="0"/>
              <a:t> arts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Apart from traditional </a:t>
            </a:r>
            <a:r>
              <a:rPr lang="en-US" sz="1600" dirty="0" err="1" smtClean="0"/>
              <a:t>education.Edx</a:t>
            </a:r>
            <a:r>
              <a:rPr lang="en-US" sz="1600" dirty="0" smtClean="0"/>
              <a:t> has 27 courses in music.</a:t>
            </a:r>
          </a:p>
          <a:p>
            <a:r>
              <a:rPr lang="en-US" sz="1600" dirty="0" smtClean="0"/>
              <a:t>69 courses in philosophy and ethics.</a:t>
            </a:r>
          </a:p>
          <a:p>
            <a:endParaRPr lang="en-IN" sz="16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60" y="680310"/>
            <a:ext cx="2647950" cy="2970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65" y="2360065"/>
            <a:ext cx="2628900" cy="2951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717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Personalisation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has to pick and read a </a:t>
            </a:r>
            <a:r>
              <a:rPr lang="en-US" dirty="0" err="1" smtClean="0"/>
              <a:t>course,i.e</a:t>
            </a:r>
            <a:r>
              <a:rPr lang="en-US" dirty="0" smtClean="0"/>
              <a:t>., recommendations are not available unlike </a:t>
            </a:r>
            <a:r>
              <a:rPr lang="en-US" dirty="0" err="1" smtClean="0"/>
              <a:t>pluralsight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integrated with success factor LMS for better learning outcomes.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0001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Udemy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Udemy</a:t>
            </a:r>
            <a:r>
              <a:rPr lang="en-US" dirty="0" smtClean="0"/>
              <a:t> has anybody can </a:t>
            </a:r>
            <a:r>
              <a:rPr lang="en-US" dirty="0" err="1" smtClean="0"/>
              <a:t>teach,anybody</a:t>
            </a:r>
            <a:r>
              <a:rPr lang="en-US" dirty="0" smtClean="0"/>
              <a:t> can learn model.</a:t>
            </a:r>
          </a:p>
          <a:p>
            <a:r>
              <a:rPr lang="en-US" dirty="0" smtClean="0"/>
              <a:t>This model has certain drawbacks, unlike other MOOC portals which has course instructors from reputed universities and also the graphics used are all aligned well.</a:t>
            </a:r>
          </a:p>
          <a:p>
            <a:r>
              <a:rPr lang="en-US" dirty="0" smtClean="0"/>
              <a:t>Pricing is also one of the </a:t>
            </a:r>
            <a:r>
              <a:rPr lang="en-US" dirty="0" err="1" smtClean="0"/>
              <a:t>concern,as</a:t>
            </a:r>
            <a:r>
              <a:rPr lang="en-US" dirty="0" smtClean="0"/>
              <a:t> the courses are owned by the instructors themselves.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947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Pricing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</a:t>
            </a:r>
            <a:r>
              <a:rPr lang="en-US" dirty="0" err="1" smtClean="0"/>
              <a:t>Udemy</a:t>
            </a:r>
            <a:r>
              <a:rPr lang="en-US" dirty="0" smtClean="0"/>
              <a:t> has instructors who can be anybody, if they know the subject well. They can either sell their material or make it free of cost, its </a:t>
            </a:r>
            <a:r>
              <a:rPr lang="en-US" dirty="0" err="1" smtClean="0"/>
              <a:t>upto</a:t>
            </a:r>
            <a:r>
              <a:rPr lang="en-US" dirty="0" smtClean="0"/>
              <a:t> them, but </a:t>
            </a:r>
            <a:r>
              <a:rPr lang="en-US" dirty="0" err="1"/>
              <a:t>U</a:t>
            </a:r>
            <a:r>
              <a:rPr lang="en-US" dirty="0" err="1" smtClean="0"/>
              <a:t>demy</a:t>
            </a:r>
            <a:r>
              <a:rPr lang="en-US" dirty="0" smtClean="0"/>
              <a:t> has pricing matrix which they should adhere to if they plan to sell their course.</a:t>
            </a:r>
          </a:p>
          <a:p>
            <a:r>
              <a:rPr lang="en-US" dirty="0" smtClean="0"/>
              <a:t>Price </a:t>
            </a:r>
            <a:r>
              <a:rPr lang="en-US" dirty="0" err="1" smtClean="0"/>
              <a:t>matrix,follow</a:t>
            </a:r>
            <a:r>
              <a:rPr lang="en-US" dirty="0" smtClean="0"/>
              <a:t> link below,</a:t>
            </a:r>
            <a:endParaRPr lang="en-US" dirty="0"/>
          </a:p>
          <a:p>
            <a:r>
              <a:rPr lang="en-IN" dirty="0"/>
              <a:t>https://s3.amazonaws.com/udemy-images/support/Udemy+Price+Tier+Matrix+-+EN+09-17+Matrix.pdf</a:t>
            </a:r>
          </a:p>
        </p:txBody>
      </p:sp>
    </p:spTree>
    <p:extLst>
      <p:ext uri="{BB962C8B-B14F-4D97-AF65-F5344CB8AC3E}">
        <p14:creationId xmlns:p14="http://schemas.microsoft.com/office/powerpoint/2010/main" val="2237482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Special Offer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065" y="1443835"/>
            <a:ext cx="5111750" cy="4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When I was studying about this </a:t>
            </a:r>
            <a:r>
              <a:rPr lang="en-US" sz="1800" dirty="0" err="1" smtClean="0"/>
              <a:t>site,a</a:t>
            </a:r>
            <a:r>
              <a:rPr lang="en-US" sz="1800" dirty="0" smtClean="0"/>
              <a:t> special offer was available “top courses from Rs.640.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I could see most of the courses priced at Rs.640.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Is it an offer or are we tricked to pay more for a course worth Rs.640.</a:t>
            </a:r>
            <a:endParaRPr lang="en-IN" sz="18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70" y="2054655"/>
            <a:ext cx="4924425" cy="3845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5" y="2360065"/>
            <a:ext cx="31432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39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Udemy</a:t>
            </a:r>
            <a:r>
              <a:rPr lang="en-US" dirty="0" smtClean="0"/>
              <a:t> Tricks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/>
              <a:t>Udemy</a:t>
            </a:r>
            <a:r>
              <a:rPr lang="en-US" sz="1800" dirty="0" smtClean="0"/>
              <a:t> gives different pricing for the same product when accessed via different accounts.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sz="1800" dirty="0">
                <a:hlinkClick r:id="rId2"/>
              </a:rPr>
              <a:t>https://</a:t>
            </a:r>
            <a:r>
              <a:rPr lang="en-IN" sz="1800" dirty="0" smtClean="0">
                <a:hlinkClick r:id="rId2"/>
              </a:rPr>
              <a:t>www.quora.com/Does-Udemy-show-different-prices-of-the-same-courses-on-different-accounts</a:t>
            </a:r>
            <a:endParaRPr lang="en-US" sz="18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Another review on </a:t>
            </a:r>
            <a:r>
              <a:rPr lang="en-US" sz="1800" dirty="0" err="1" smtClean="0"/>
              <a:t>Quora</a:t>
            </a:r>
            <a:r>
              <a:rPr lang="en-US" sz="1800" dirty="0" smtClean="0"/>
              <a:t> for “How good </a:t>
            </a:r>
            <a:r>
              <a:rPr lang="en-US" sz="1800" dirty="0" err="1" smtClean="0"/>
              <a:t>Udemy</a:t>
            </a:r>
            <a:r>
              <a:rPr lang="en-US" sz="1800" dirty="0" smtClean="0"/>
              <a:t> courses are?”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www.quora.com/Are-courses-on-Udemy-good</a:t>
            </a:r>
            <a:endParaRPr lang="en-US" sz="18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itchFamily="34" charset="0"/>
              <a:buChar char="•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019163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Simplylearn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/>
              <a:t>Simplilearn</a:t>
            </a:r>
            <a:r>
              <a:rPr lang="en-US" sz="1800" dirty="0" smtClean="0"/>
              <a:t> has courses which could be bucketed under 4 categories.</a:t>
            </a:r>
          </a:p>
          <a:p>
            <a:r>
              <a:rPr lang="en-US" sz="1800" dirty="0" smtClean="0"/>
              <a:t>Whenever you check the site a chat bot which provides custom information to the user.</a:t>
            </a:r>
          </a:p>
          <a:p>
            <a:r>
              <a:rPr lang="en-US" sz="1800" dirty="0" smtClean="0"/>
              <a:t>Must say the chat bot is good unlike Natasha! </a:t>
            </a:r>
          </a:p>
          <a:p>
            <a:endParaRPr lang="en-IN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85" y="3093733"/>
            <a:ext cx="4063328" cy="297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3729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Options available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336953"/>
            <a:ext cx="8093075" cy="340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51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Each course comes with a complementary course.</a:t>
            </a:r>
          </a:p>
          <a:p>
            <a:r>
              <a:rPr lang="en-US" sz="1800" dirty="0" smtClean="0"/>
              <a:t>Six Sigma and Minitab course is available.</a:t>
            </a:r>
          </a:p>
          <a:p>
            <a:endParaRPr lang="en-IN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3281203"/>
            <a:ext cx="436245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142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Each course has option to write reviews by people who have enrolled into the course.</a:t>
            </a:r>
          </a:p>
          <a:p>
            <a:endParaRPr lang="en-US" sz="1600" dirty="0"/>
          </a:p>
          <a:p>
            <a:r>
              <a:rPr lang="en-US" sz="1600" dirty="0" smtClean="0"/>
              <a:t>Providing number of learners till date also makes the course selection promising.</a:t>
            </a:r>
            <a:endParaRPr lang="en-IN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0" y="2665475"/>
            <a:ext cx="4406838" cy="131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05" y="4192525"/>
            <a:ext cx="4428253" cy="167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3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</a:t>
            </a:r>
            <a:r>
              <a:rPr lang="en-US" dirty="0" err="1"/>
              <a:t>Coursera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Quick summary of the course with </a:t>
            </a:r>
            <a:r>
              <a:rPr lang="en-US" sz="2400" dirty="0" smtClean="0"/>
              <a:t>information </a:t>
            </a:r>
            <a:r>
              <a:rPr lang="en-US" sz="2400" dirty="0" smtClean="0"/>
              <a:t>like</a:t>
            </a:r>
            <a:r>
              <a:rPr lang="en-US" sz="2400" dirty="0"/>
              <a:t>,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 Duration of the course.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Level – </a:t>
            </a:r>
            <a:r>
              <a:rPr lang="en-US" sz="2400" dirty="0" err="1" smtClean="0"/>
              <a:t>Beginner,Intermediate,Advanced</a:t>
            </a:r>
            <a:r>
              <a:rPr lang="en-US" sz="2400" dirty="0" smtClean="0"/>
              <a:t>.</a:t>
            </a: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Skills the user can learn.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endParaRPr lang="en-IN" sz="2400" dirty="0"/>
          </a:p>
        </p:txBody>
      </p:sp>
      <p:pic>
        <p:nvPicPr>
          <p:cNvPr id="6" name="Picture 2" descr="E:\cloud\drive\websites\ppttemplate\ppt\logo-ppttemplat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74" y="6531587"/>
            <a:ext cx="1161288" cy="25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5050" y="1128977"/>
            <a:ext cx="5111750" cy="414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Infographics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34" y="1749425"/>
            <a:ext cx="6419733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889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Personalisation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recommendation, courses are fixed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2710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Upgrad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5050" y="1901950"/>
            <a:ext cx="5111750" cy="223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Upgrad</a:t>
            </a:r>
            <a:r>
              <a:rPr lang="en-US" dirty="0" smtClean="0"/>
              <a:t> </a:t>
            </a:r>
            <a:r>
              <a:rPr lang="en-US" dirty="0" err="1" smtClean="0"/>
              <a:t>Xchange</a:t>
            </a:r>
            <a:r>
              <a:rPr lang="en-US" dirty="0" smtClean="0"/>
              <a:t> is for focus groups and one to one exchange of ideas or knowledge.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581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Upgrad</a:t>
            </a:r>
            <a:r>
              <a:rPr lang="en-US" dirty="0" smtClean="0"/>
              <a:t> Blog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landing page has a collection of blog posts closely related to the courses it offers.</a:t>
            </a:r>
          </a:p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0" y="2665475"/>
            <a:ext cx="773979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899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Reviews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563748"/>
            <a:ext cx="8093075" cy="295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1633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recommendations,courses</a:t>
            </a:r>
            <a:r>
              <a:rPr lang="en-US" dirty="0" smtClean="0"/>
              <a:t> are fixed.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9139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edureka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Edureka</a:t>
            </a:r>
            <a:r>
              <a:rPr lang="en-US" dirty="0" smtClean="0"/>
              <a:t> provides all a complete package of master degree programs unlike other MOOC sites which offer courses by skills.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319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Price and skill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157145"/>
            <a:ext cx="7635257" cy="376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93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Skills			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price paid ROI is multiple skills acquired throughout the course.</a:t>
            </a:r>
          </a:p>
          <a:p>
            <a:r>
              <a:rPr lang="en-US" dirty="0" smtClean="0"/>
              <a:t>The course content has life time access.</a:t>
            </a:r>
          </a:p>
          <a:p>
            <a:endParaRPr lang="en-IN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0" y="4192525"/>
            <a:ext cx="690776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74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LMS for Business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182975"/>
            <a:ext cx="8093075" cy="3714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70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err="1"/>
              <a:t>Coursera</a:t>
            </a:r>
            <a:r>
              <a:rPr lang="en-US" sz="2000" dirty="0"/>
              <a:t> has a filtering option which lets you choose courses based on users job role.</a:t>
            </a:r>
            <a:endParaRPr lang="en-IN" sz="2000" dirty="0"/>
          </a:p>
          <a:p>
            <a:pPr marL="342900" indent="-342900">
              <a:buFont typeface="Arial" pitchFamily="34" charset="0"/>
              <a:buChar char="•"/>
            </a:pPr>
            <a:endParaRPr lang="en-IN" sz="2000" dirty="0"/>
          </a:p>
        </p:txBody>
      </p:sp>
      <p:pic>
        <p:nvPicPr>
          <p:cNvPr id="4" name="Picture 2" descr="E:\cloud\drive\websites\ppttemplate\ppt\logo-ppttemplat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74" y="6531587"/>
            <a:ext cx="1161288" cy="25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816135"/>
            <a:ext cx="5111750" cy="4766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0018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Codecademy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programming and learning scripting.</a:t>
            </a:r>
          </a:p>
          <a:p>
            <a:r>
              <a:rPr lang="en-US" dirty="0" smtClean="0"/>
              <a:t>It comes with 2 versions but pro version is the best.</a:t>
            </a:r>
          </a:p>
          <a:p>
            <a:r>
              <a:rPr lang="en-US" dirty="0" smtClean="0"/>
              <a:t>Since the site offers courses related programming or scripting ,each course has inbuilt simulators for corresponding programming platform.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4183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Codecademy</a:t>
            </a:r>
            <a:r>
              <a:rPr lang="en-US" dirty="0" smtClean="0"/>
              <a:t> - UI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627632"/>
            <a:ext cx="8093075" cy="282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774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Versions and Pricing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 version is free of cost and gives basic hands on exercises for any given programming language.</a:t>
            </a:r>
          </a:p>
          <a:p>
            <a:r>
              <a:rPr lang="en-US" dirty="0" smtClean="0"/>
              <a:t>Pro is a paid version.</a:t>
            </a:r>
          </a:p>
          <a:p>
            <a:r>
              <a:rPr lang="en-US" dirty="0" smtClean="0"/>
              <a:t>Pro intensive is also paid but not same as pro.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703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1901950"/>
            <a:ext cx="800100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611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Access levels for pro and regular users.</a:t>
            </a:r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1749425"/>
            <a:ext cx="6395692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64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Codecademy</a:t>
            </a:r>
            <a:r>
              <a:rPr lang="en-US" dirty="0" smtClean="0"/>
              <a:t> forum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This a closed forum for getting help from experts.</a:t>
            </a:r>
          </a:p>
          <a:p>
            <a:endParaRPr lang="en-IN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590" y="1138425"/>
            <a:ext cx="4123036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3509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Khan Academy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Non profit </a:t>
            </a:r>
            <a:r>
              <a:rPr lang="en-US" sz="1800" dirty="0" err="1" smtClean="0"/>
              <a:t>organisation</a:t>
            </a:r>
            <a:r>
              <a:rPr lang="en-US" sz="1800" dirty="0" smtClean="0"/>
              <a:t>, can add learning paths and study self paced.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IN" sz="1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55" y="2512770"/>
            <a:ext cx="5679645" cy="3749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28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88" y="2512770"/>
            <a:ext cx="6046455" cy="3818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4375" y="1901950"/>
            <a:ext cx="7787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A well focused dashboard and UI/X for kids and high </a:t>
            </a:r>
            <a:r>
              <a:rPr lang="en-US" dirty="0" err="1" smtClean="0"/>
              <a:t>schooler’s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3004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Options</a:t>
            </a:r>
            <a:endParaRPr lang="en-IN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0" y="2054655"/>
            <a:ext cx="8093075" cy="295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540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Lynda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learning paths in </a:t>
            </a:r>
            <a:r>
              <a:rPr lang="en-US" dirty="0" err="1" smtClean="0"/>
              <a:t>lynda</a:t>
            </a:r>
            <a:r>
              <a:rPr lang="en-US" dirty="0" smtClean="0"/>
              <a:t> are available for </a:t>
            </a:r>
            <a:r>
              <a:rPr lang="en-US" dirty="0" err="1" smtClean="0"/>
              <a:t>linkedin</a:t>
            </a:r>
            <a:r>
              <a:rPr lang="en-US" dirty="0" smtClean="0"/>
              <a:t> users as </a:t>
            </a:r>
            <a:r>
              <a:rPr lang="en-US" dirty="0" err="1" smtClean="0"/>
              <a:t>linkedin</a:t>
            </a:r>
            <a:r>
              <a:rPr lang="en-US" dirty="0" smtClean="0"/>
              <a:t> learning.</a:t>
            </a:r>
          </a:p>
          <a:p>
            <a:r>
              <a:rPr lang="en-US" dirty="0" smtClean="0"/>
              <a:t>Apart from students and professionals, it also offers  learning solutions for government employees.</a:t>
            </a:r>
          </a:p>
          <a:p>
            <a:r>
              <a:rPr lang="en-US" dirty="0" smtClean="0"/>
              <a:t>Less or no free courses </a:t>
            </a:r>
            <a:r>
              <a:rPr lang="en-US" dirty="0" err="1" smtClean="0"/>
              <a:t>now,but</a:t>
            </a:r>
            <a:r>
              <a:rPr lang="en-US" dirty="0" smtClean="0"/>
              <a:t> you can try any course for free for a months trial period.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3407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fee and trial options</a:t>
            </a:r>
            <a:endParaRPr lang="en-IN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Some of the courses in </a:t>
            </a:r>
            <a:r>
              <a:rPr lang="en-US" dirty="0" err="1"/>
              <a:t>coursera</a:t>
            </a:r>
            <a:r>
              <a:rPr lang="en-US" dirty="0"/>
              <a:t> are free of cost.</a:t>
            </a:r>
          </a:p>
          <a:p>
            <a:endParaRPr lang="en-US" dirty="0"/>
          </a:p>
          <a:p>
            <a:r>
              <a:rPr lang="en-US" dirty="0"/>
              <a:t>When user enrolls in a course tagged </a:t>
            </a:r>
            <a:r>
              <a:rPr lang="en-US" dirty="0" err="1"/>
              <a:t>specialisation</a:t>
            </a:r>
            <a:r>
              <a:rPr lang="en-US" dirty="0"/>
              <a:t> or degree course fee has to be paid.</a:t>
            </a:r>
          </a:p>
          <a:p>
            <a:endParaRPr lang="en-US" dirty="0"/>
          </a:p>
          <a:p>
            <a:r>
              <a:rPr lang="en-US" dirty="0"/>
              <a:t>A free trial period of 7 days is permitted after which course  fee has to be paid.</a:t>
            </a:r>
          </a:p>
          <a:p>
            <a:endParaRPr lang="en-US" dirty="0"/>
          </a:p>
          <a:p>
            <a:r>
              <a:rPr lang="en-US" dirty="0"/>
              <a:t>Apply for financial aid – lets student to apply for a financial aid which will be processed  within 15 days of submission.</a:t>
            </a:r>
            <a:endParaRPr lang="en-IN" dirty="0"/>
          </a:p>
          <a:p>
            <a:endParaRPr lang="en-IN" dirty="0"/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985721"/>
            <a:ext cx="5111750" cy="352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918843"/>
            <a:ext cx="8093075" cy="424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63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Skillshare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Skillshare</a:t>
            </a:r>
            <a:r>
              <a:rPr lang="en-US" dirty="0" smtClean="0"/>
              <a:t> has courses classified into 4 categories,</a:t>
            </a:r>
          </a:p>
          <a:p>
            <a:r>
              <a:rPr lang="en-US" dirty="0" err="1" smtClean="0"/>
              <a:t>Business,Creative,Technology</a:t>
            </a:r>
            <a:r>
              <a:rPr lang="en-US" dirty="0" smtClean="0"/>
              <a:t> &amp; Lifestyle.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1753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UI of </a:t>
            </a:r>
            <a:r>
              <a:rPr lang="en-US" dirty="0" err="1" smtClean="0"/>
              <a:t>Skillshare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884656"/>
            <a:ext cx="8093075" cy="431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242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Forums or Focus groups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533684"/>
            <a:ext cx="8093075" cy="301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12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Crafts &amp; Arts</a:t>
            </a:r>
            <a:endParaRPr lang="en-IN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065" y="1901950"/>
            <a:ext cx="5191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0" y="1435100"/>
            <a:ext cx="3008313" cy="4691063"/>
          </a:xfrm>
        </p:spPr>
        <p:txBody>
          <a:bodyPr/>
          <a:lstStyle/>
          <a:p>
            <a:r>
              <a:rPr lang="en-US" dirty="0" err="1" smtClean="0"/>
              <a:t>Skillshare</a:t>
            </a:r>
            <a:r>
              <a:rPr lang="en-US" dirty="0" smtClean="0"/>
              <a:t> offers courses on crafts and other arts.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5152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36983"/>
            <a:ext cx="4038600" cy="325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7360"/>
            <a:ext cx="4038600" cy="290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7736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 a Friend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751064"/>
            <a:ext cx="8093075" cy="257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261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Udacity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finder view</a:t>
            </a:r>
          </a:p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818180"/>
            <a:ext cx="8658225" cy="3254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523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Preview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034792"/>
            <a:ext cx="8093075" cy="4010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1242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Cross Sell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0" y="4039820"/>
            <a:ext cx="8093075" cy="743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28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Old </a:t>
            </a:r>
            <a:r>
              <a:rPr lang="en-US" dirty="0" err="1" smtClean="0"/>
              <a:t>vs</a:t>
            </a:r>
            <a:r>
              <a:rPr lang="en-US" dirty="0" smtClean="0"/>
              <a:t> New </a:t>
            </a:r>
            <a:r>
              <a:rPr lang="en-US" dirty="0" err="1" smtClean="0"/>
              <a:t>Coursera</a:t>
            </a:r>
            <a:endParaRPr lang="en-IN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31517"/>
            <a:ext cx="4038600" cy="266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12770"/>
            <a:ext cx="4038600" cy="259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6106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" y="1749245"/>
            <a:ext cx="358140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059" y="1749245"/>
            <a:ext cx="361950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5011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Payment options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744738"/>
            <a:ext cx="8093075" cy="259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245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Learn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Course category preview,</a:t>
            </a:r>
          </a:p>
          <a:p>
            <a:endParaRPr lang="en-IN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5" y="2360065"/>
            <a:ext cx="7486342" cy="335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551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courses from a well structured drop down list,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360064"/>
            <a:ext cx="7696200" cy="3278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44" y="5638799"/>
            <a:ext cx="82391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088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 schemes used for programs that are weighed </a:t>
            </a:r>
            <a:r>
              <a:rPr lang="en-US" dirty="0" err="1" smtClean="0"/>
              <a:t>high,like</a:t>
            </a:r>
            <a:r>
              <a:rPr lang="en-US" dirty="0" smtClean="0"/>
              <a:t> a university degree.</a:t>
            </a:r>
          </a:p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95" y="2512770"/>
            <a:ext cx="48863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813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Mailing list for users to know about new courses availability,</a:t>
            </a:r>
          </a:p>
          <a:p>
            <a:endParaRPr lang="en-IN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" y="2743701"/>
            <a:ext cx="78832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18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Edupristine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Page view</a:t>
            </a:r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0" y="2818180"/>
            <a:ext cx="766762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642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Brand Promotion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 Seminar</a:t>
            </a:r>
          </a:p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0" y="2512770"/>
            <a:ext cx="6166945" cy="3754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2026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Free downloads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part of course material is open sourced for each course.</a:t>
            </a:r>
          </a:p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0" y="2818180"/>
            <a:ext cx="8372475" cy="302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607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082800"/>
            <a:ext cx="66675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504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Personalisation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Personalised</a:t>
            </a:r>
            <a:r>
              <a:rPr lang="en-US" dirty="0" smtClean="0"/>
              <a:t> LMS for enterprises.</a:t>
            </a:r>
          </a:p>
          <a:p>
            <a:r>
              <a:rPr lang="en-US" dirty="0" smtClean="0"/>
              <a:t>Tools for learner </a:t>
            </a:r>
            <a:r>
              <a:rPr lang="en-US" dirty="0" err="1" smtClean="0"/>
              <a:t>insighhts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Custom content creation.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362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27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Pluralsight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Apart from IT/Development ,</a:t>
            </a:r>
            <a:r>
              <a:rPr lang="en-US" dirty="0" err="1" smtClean="0"/>
              <a:t>Pluralsight</a:t>
            </a:r>
            <a:r>
              <a:rPr lang="en-US" dirty="0" smtClean="0"/>
              <a:t> also offers courses in </a:t>
            </a:r>
            <a:r>
              <a:rPr lang="en-US" dirty="0" err="1" smtClean="0"/>
              <a:t>music,architecture</a:t>
            </a:r>
            <a:r>
              <a:rPr lang="en-US" dirty="0" smtClean="0"/>
              <a:t> and design.</a:t>
            </a:r>
          </a:p>
          <a:p>
            <a:r>
              <a:rPr lang="en-US" dirty="0" smtClean="0"/>
              <a:t>So far there are 52 courses in music.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400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Pluralsight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2024001"/>
            <a:ext cx="8093075" cy="40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66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1159</Words>
  <Application>Microsoft Office PowerPoint</Application>
  <PresentationFormat>On-screen Show (4:3)</PresentationFormat>
  <Paragraphs>162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Features study of MOOC portals</vt:lpstr>
      <vt:lpstr>Coursera – Features</vt:lpstr>
      <vt:lpstr>Features - Coursera</vt:lpstr>
      <vt:lpstr>Job Title</vt:lpstr>
      <vt:lpstr>Course fee and trial options</vt:lpstr>
      <vt:lpstr>Old vs New Coursera</vt:lpstr>
      <vt:lpstr>Personalisation</vt:lpstr>
      <vt:lpstr>Pluralsight</vt:lpstr>
      <vt:lpstr>Pluralsight</vt:lpstr>
      <vt:lpstr>Pluralsight</vt:lpstr>
      <vt:lpstr> Personalisation</vt:lpstr>
      <vt:lpstr>Plural Sight LMS Architecture</vt:lpstr>
      <vt:lpstr>edx</vt:lpstr>
      <vt:lpstr>PowerPoint Presentation</vt:lpstr>
      <vt:lpstr>PowerPoint Presentation</vt:lpstr>
      <vt:lpstr>Programs</vt:lpstr>
      <vt:lpstr>University Credit</vt:lpstr>
      <vt:lpstr>Edx Reviews</vt:lpstr>
      <vt:lpstr>For High schoolers</vt:lpstr>
      <vt:lpstr>Edx arts</vt:lpstr>
      <vt:lpstr>Personalisation</vt:lpstr>
      <vt:lpstr>Udemy</vt:lpstr>
      <vt:lpstr>Pricing</vt:lpstr>
      <vt:lpstr>Special Offer</vt:lpstr>
      <vt:lpstr>Udemy Tricks</vt:lpstr>
      <vt:lpstr>Simplylearn</vt:lpstr>
      <vt:lpstr>Options available</vt:lpstr>
      <vt:lpstr>PowerPoint Presentation</vt:lpstr>
      <vt:lpstr>Review</vt:lpstr>
      <vt:lpstr>Infographics</vt:lpstr>
      <vt:lpstr>Personalisation</vt:lpstr>
      <vt:lpstr>Upgrad</vt:lpstr>
      <vt:lpstr>Upgrad Blog</vt:lpstr>
      <vt:lpstr>Reviews</vt:lpstr>
      <vt:lpstr>Recommendations</vt:lpstr>
      <vt:lpstr>edureka</vt:lpstr>
      <vt:lpstr>Price and skill</vt:lpstr>
      <vt:lpstr> Skills   </vt:lpstr>
      <vt:lpstr>LMS for Business</vt:lpstr>
      <vt:lpstr>Codecademy</vt:lpstr>
      <vt:lpstr>Codecademy - UI</vt:lpstr>
      <vt:lpstr>Versions and Pricing</vt:lpstr>
      <vt:lpstr>PowerPoint Presentation</vt:lpstr>
      <vt:lpstr>Access levels for pro and regular users.</vt:lpstr>
      <vt:lpstr>Codecademy forum</vt:lpstr>
      <vt:lpstr>Khan Academy</vt:lpstr>
      <vt:lpstr>PowerPoint Presentation</vt:lpstr>
      <vt:lpstr>Options</vt:lpstr>
      <vt:lpstr>Lynda</vt:lpstr>
      <vt:lpstr>PowerPoint Presentation</vt:lpstr>
      <vt:lpstr>Skillshare</vt:lpstr>
      <vt:lpstr>UI of Skillshare</vt:lpstr>
      <vt:lpstr>Forums or Focus groups</vt:lpstr>
      <vt:lpstr>Crafts &amp; Arts</vt:lpstr>
      <vt:lpstr>PowerPoint Presentation</vt:lpstr>
      <vt:lpstr>Refer a Friend</vt:lpstr>
      <vt:lpstr>Udacity</vt:lpstr>
      <vt:lpstr>Course Preview</vt:lpstr>
      <vt:lpstr>Cross Sell</vt:lpstr>
      <vt:lpstr>Review</vt:lpstr>
      <vt:lpstr>Payment options</vt:lpstr>
      <vt:lpstr>Future Learn</vt:lpstr>
      <vt:lpstr>PowerPoint Presentation</vt:lpstr>
      <vt:lpstr>PowerPoint Presentation</vt:lpstr>
      <vt:lpstr>PowerPoint Presentation</vt:lpstr>
      <vt:lpstr>Edupristine</vt:lpstr>
      <vt:lpstr>Brand Promotion</vt:lpstr>
      <vt:lpstr>Free downloads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2014-11-29T20:06:54Z</dcterms:created>
  <dcterms:modified xsi:type="dcterms:W3CDTF">2018-06-18T12:41:03Z</dcterms:modified>
</cp:coreProperties>
</file>